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16" r:id="rId5"/>
    <p:sldId id="315" r:id="rId6"/>
  </p:sldIdLst>
  <p:sldSz cx="12192000" cy="6858000"/>
  <p:notesSz cx="6858000" cy="9144000"/>
  <p:embeddedFontLst>
    <p:embeddedFont>
      <p:font typeface="Frutiger LT Com 45 Light" panose="020B0303030504020204" pitchFamily="34" charset="0"/>
      <p:regular r:id="rId9"/>
      <p:bold r:id="rId10"/>
      <p:italic r:id="rId11"/>
      <p:boldItalic r:id="rId12"/>
    </p:embeddedFont>
    <p:embeddedFont>
      <p:font typeface="Frutiger LT Com 55 Roman" panose="020B0503030504020204" pitchFamily="34" charset="0"/>
      <p:regular r:id="rId13"/>
      <p:bold r:id="rId14"/>
      <p:italic r:id="rId15"/>
    </p:embeddedFont>
    <p:embeddedFont>
      <p:font typeface="Frutiger LT Com 65 Bold" panose="020B0803030504020204" pitchFamily="34" charset="0"/>
      <p:bold r:id="rId16"/>
    </p:embeddedFont>
    <p:embeddedFont>
      <p:font typeface="Frutiger LT Com 75 Black" panose="020B0A03040504030204" pitchFamily="34" charset="0"/>
      <p:bold r:id="rId17"/>
    </p:embeddedFont>
  </p:embeddedFontLst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779A"/>
    <a:srgbClr val="FFFFFF"/>
    <a:srgbClr val="1C768F"/>
    <a:srgbClr val="09B2AC"/>
    <a:srgbClr val="014A6B"/>
    <a:srgbClr val="4DC7D2"/>
    <a:srgbClr val="04B1AA"/>
    <a:srgbClr val="32BBC7"/>
    <a:srgbClr val="05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6008" autoAdjust="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8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Titel Vorname Name</a:t>
            </a:r>
            <a:endParaRPr lang="de-DE" dirty="0"/>
          </a:p>
          <a:p>
            <a:pPr lvl="2"/>
            <a:r>
              <a:rPr lang="de-DE"/>
              <a:t>Geschäftsbereich XXX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pic>
        <p:nvPicPr>
          <p:cNvPr id="6" name="ict_rgb_modul">
            <a:extLst>
              <a:ext uri="{FF2B5EF4-FFF2-40B4-BE49-F238E27FC236}">
                <a16:creationId xmlns:a16="http://schemas.microsoft.com/office/drawing/2014/main" id="{A8556B18-8527-F7F5-8081-083ED6A1D1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093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/>
              <a:t>Headline, Frutiger LT Com Bd, 24 pt, Kapiteltrenner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09947" y="6455836"/>
            <a:ext cx="864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33FEEEE4-0C7A-49F5-AD56-F7BDF80B937A}" type="datetime1">
              <a:rPr lang="de-DE" noProof="0" smtClean="0"/>
              <a:t>11.03.2024</a:t>
            </a:fld>
            <a:endParaRPr lang="de-DE" noProof="0" dirty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/>
              <a:t>© Fraunhofer ICT</a:t>
            </a:r>
            <a:endParaRPr lang="de-DE" noProof="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6006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>
                <a:latin typeface="+mj-lt"/>
              </a:rPr>
              <a:t>Offen</a:t>
            </a:r>
            <a:endParaRPr lang="en-US" sz="800" b="1" dirty="0">
              <a:latin typeface="+mj-lt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ict_rgb">
            <a:extLst>
              <a:ext uri="{FF2B5EF4-FFF2-40B4-BE49-F238E27FC236}">
                <a16:creationId xmlns:a16="http://schemas.microsoft.com/office/drawing/2014/main" id="{F487C14A-6DE5-A5A3-D49E-13B354C8D6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09226" y="6334126"/>
            <a:ext cx="1404000" cy="3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38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7" descr="Ein Bild, das Rad, Landfahrzeug, Reifen, Transport enthält.&#10;&#10;Automatisch generierte Beschreibung">
            <a:extLst>
              <a:ext uri="{FF2B5EF4-FFF2-40B4-BE49-F238E27FC236}">
                <a16:creationId xmlns:a16="http://schemas.microsoft.com/office/drawing/2014/main" id="{E74B0941-6D7E-AC76-6812-3A3251F4EE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7387" t="19874" b="28033"/>
          <a:stretch/>
        </p:blipFill>
        <p:spPr>
          <a:xfrm>
            <a:off x="0" y="0"/>
            <a:ext cx="12192000" cy="4572000"/>
          </a:xfrm>
        </p:spPr>
      </p:pic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386BF06-4FE5-4ECB-9E48-683B65D8E9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386BF06-4FE5-4ECB-9E48-683B65D8E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7DBD4C-23EA-4997-B274-B0674ADF01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9143" y="1588380"/>
            <a:ext cx="7252860" cy="1927888"/>
          </a:xfrm>
        </p:spPr>
        <p:txBody>
          <a:bodyPr lIns="360000" tIns="252000" rIns="486000" bIns="252000"/>
          <a:lstStyle/>
          <a:p>
            <a:r>
              <a:rPr lang="de-DE" dirty="0"/>
              <a:t>International Young Talents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Call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3951D734-C94E-74FF-8307-6EA39C9FD8FD}"/>
              </a:ext>
            </a:extLst>
          </p:cNvPr>
          <p:cNvSpPr txBox="1">
            <a:spLocks/>
          </p:cNvSpPr>
          <p:nvPr/>
        </p:nvSpPr>
        <p:spPr bwMode="gray">
          <a:xfrm>
            <a:off x="4939141" y="3673134"/>
            <a:ext cx="7252860" cy="2165008"/>
          </a:xfrm>
          <a:prstGeom prst="rect">
            <a:avLst/>
          </a:prstGeom>
          <a:solidFill>
            <a:srgbClr val="E5EEF2"/>
          </a:solidFill>
        </p:spPr>
        <p:txBody>
          <a:bodyPr lIns="360000" tIns="252000" rIns="486000" bIns="252000" numCol="1" spcCol="360000">
            <a:no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0" kern="1200">
                <a:solidFill>
                  <a:schemeClr val="bg1"/>
                </a:solidFill>
                <a:latin typeface="Frutiger LT Com 75 Black" panose="020B0A030405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304800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sz="1200" dirty="0">
                <a:solidFill>
                  <a:schemeClr val="tx1"/>
                </a:solidFill>
                <a:latin typeface="Frutiger LT Com 55 Roman" panose="020B0503030504020204" pitchFamily="34" charset="0"/>
              </a:rPr>
              <a:t>Are you interested in learning more about how the transformation towards electrification and autonomous driving will influence the development of passive safety systems within the automotive industry?</a:t>
            </a:r>
          </a:p>
          <a:p>
            <a:pPr marL="0" lvl="6" indent="304800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sz="1200" dirty="0">
                <a:solidFill>
                  <a:schemeClr val="tx1"/>
                </a:solidFill>
                <a:latin typeface="Frutiger LT Com 55 Roman" panose="020B0503030504020204" pitchFamily="34" charset="0"/>
              </a:rPr>
              <a:t>Are you interested in getting to know with experts from leading companies within the passive safety industry?</a:t>
            </a:r>
          </a:p>
          <a:p>
            <a:pPr marL="0" lvl="6" indent="304800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sz="1200" dirty="0">
                <a:solidFill>
                  <a:schemeClr val="tx1"/>
                </a:solidFill>
                <a:latin typeface="Frutiger LT Com 55 Roman" panose="020B0503030504020204" pitchFamily="34" charset="0"/>
              </a:rPr>
              <a:t>Are you considering starting a professional career in enhancing safety for the mobility of the future?</a:t>
            </a: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77371239-57DD-6FF3-E56C-8513E02470D3}"/>
              </a:ext>
            </a:extLst>
          </p:cNvPr>
          <p:cNvSpPr txBox="1"/>
          <p:nvPr/>
        </p:nvSpPr>
        <p:spPr>
          <a:xfrm>
            <a:off x="5284264" y="3917128"/>
            <a:ext cx="418012" cy="322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4000" b="1" dirty="0">
                <a:solidFill>
                  <a:schemeClr val="accent2"/>
                </a:solidFill>
                <a:latin typeface="+mj-lt"/>
              </a:rPr>
              <a:t>»</a:t>
            </a:r>
            <a:endParaRPr lang="de-DE" sz="4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feld 16">
            <a:extLst>
              <a:ext uri="{FF2B5EF4-FFF2-40B4-BE49-F238E27FC236}">
                <a16:creationId xmlns:a16="http://schemas.microsoft.com/office/drawing/2014/main" id="{6E34FB3B-E359-72CC-05D1-2068EA9B09AF}"/>
              </a:ext>
            </a:extLst>
          </p:cNvPr>
          <p:cNvSpPr txBox="1"/>
          <p:nvPr/>
        </p:nvSpPr>
        <p:spPr>
          <a:xfrm>
            <a:off x="5284264" y="4672899"/>
            <a:ext cx="418012" cy="322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4000" b="1" dirty="0">
                <a:solidFill>
                  <a:schemeClr val="accent2"/>
                </a:solidFill>
                <a:latin typeface="+mj-lt"/>
              </a:rPr>
              <a:t>»</a:t>
            </a:r>
            <a:endParaRPr lang="de-DE" sz="4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feld 17">
            <a:extLst>
              <a:ext uri="{FF2B5EF4-FFF2-40B4-BE49-F238E27FC236}">
                <a16:creationId xmlns:a16="http://schemas.microsoft.com/office/drawing/2014/main" id="{E02635BF-54C6-FF53-58CA-6BAB33DAFE2C}"/>
              </a:ext>
            </a:extLst>
          </p:cNvPr>
          <p:cNvSpPr txBox="1"/>
          <p:nvPr/>
        </p:nvSpPr>
        <p:spPr>
          <a:xfrm>
            <a:off x="5284264" y="5226846"/>
            <a:ext cx="673211" cy="322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4000" b="1" dirty="0">
                <a:solidFill>
                  <a:schemeClr val="accent2"/>
                </a:solidFill>
                <a:latin typeface="+mj-lt"/>
              </a:rPr>
              <a:t>»</a:t>
            </a:r>
            <a:endParaRPr lang="de-DE" sz="4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360F0C3-0DA9-2F6C-D6EF-074072012570}"/>
              </a:ext>
            </a:extLst>
          </p:cNvPr>
          <p:cNvSpPr>
            <a:spLocks/>
          </p:cNvSpPr>
          <p:nvPr/>
        </p:nvSpPr>
        <p:spPr bwMode="gray">
          <a:xfrm>
            <a:off x="4939141" y="6012275"/>
            <a:ext cx="7252859" cy="50245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FDB91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360000" rIns="360000" bIns="360000" rtlCol="0" anchor="ctr">
            <a:no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latin typeface="+mj-lt"/>
              </a:rPr>
              <a:t>Then you might be interested in our International Young Talent Program!</a:t>
            </a:r>
            <a:endParaRPr lang="de-DE" sz="1400" dirty="0">
              <a:latin typeface="+mj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F51C9-828A-60AB-FC62-DA94351EE011}"/>
              </a:ext>
            </a:extLst>
          </p:cNvPr>
          <p:cNvSpPr/>
          <p:nvPr/>
        </p:nvSpPr>
        <p:spPr>
          <a:xfrm>
            <a:off x="485775" y="485773"/>
            <a:ext cx="2520000" cy="9170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C1920C7-551F-29A9-972D-7932345214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406"/>
          <a:stretch/>
        </p:blipFill>
        <p:spPr>
          <a:xfrm>
            <a:off x="832129" y="575396"/>
            <a:ext cx="1674851" cy="75299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5965BE0-B089-183E-9DD6-D17D6E48115F}"/>
              </a:ext>
            </a:extLst>
          </p:cNvPr>
          <p:cNvSpPr/>
          <p:nvPr/>
        </p:nvSpPr>
        <p:spPr>
          <a:xfrm>
            <a:off x="485775" y="1477145"/>
            <a:ext cx="2520000" cy="41140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fontAlgn="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  <a:t>16</a:t>
            </a:r>
            <a:r>
              <a:rPr lang="en-US" sz="800" b="0" i="0" u="none" strike="noStrike" baseline="30000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  <a:t>th</a:t>
            </a: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  <a:t> International Symposium on Integral </a:t>
            </a:r>
            <a:br>
              <a:rPr lang="en-US" sz="800" b="0" i="0" u="none" strike="noStrike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</a:b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  <a:t>Car Safety Systems – </a:t>
            </a:r>
            <a:r>
              <a:rPr lang="en-US" sz="800" dirty="0">
                <a:solidFill>
                  <a:schemeClr val="tx1"/>
                </a:solidFill>
                <a:latin typeface="Frutiger LT Com 65 Bold" panose="020B0803030504020204" pitchFamily="34" charset="0"/>
              </a:rPr>
              <a:t>November 25-27, 2024</a:t>
            </a:r>
            <a:endParaRPr lang="de-DE" sz="800" dirty="0">
              <a:solidFill>
                <a:schemeClr val="tx1"/>
              </a:solidFill>
              <a:latin typeface="Frutiger LT Com 65 Bold" panose="020B0803030504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C2E4982-B606-412F-5199-E1E73552E1C7}"/>
              </a:ext>
            </a:extLst>
          </p:cNvPr>
          <p:cNvSpPr txBox="1"/>
          <p:nvPr/>
        </p:nvSpPr>
        <p:spPr>
          <a:xfrm>
            <a:off x="485775" y="5908828"/>
            <a:ext cx="4428369" cy="6740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1050" b="1" i="0" u="none" strike="noStrike" dirty="0">
                <a:solidFill>
                  <a:schemeClr val="accent2"/>
                </a:solidFill>
                <a:effectLst/>
              </a:rPr>
              <a:t>#airbagsymposium </a:t>
            </a:r>
          </a:p>
          <a:p>
            <a:pPr fontAlgn="t">
              <a:lnSpc>
                <a:spcPct val="120000"/>
              </a:lnSpc>
            </a:pPr>
            <a:r>
              <a:rPr lang="en-US" sz="1050" b="1" i="0" u="none" strike="noStrike" dirty="0">
                <a:solidFill>
                  <a:schemeClr val="accent2"/>
                </a:solidFill>
                <a:effectLst/>
              </a:rPr>
              <a:t>#Airbag2024</a:t>
            </a:r>
          </a:p>
          <a:p>
            <a:pPr fontAlgn="t">
              <a:lnSpc>
                <a:spcPct val="120000"/>
              </a:lnSpc>
            </a:pPr>
            <a:r>
              <a:rPr lang="en-US" sz="1050" b="1" i="0" u="none" strike="noStrike" dirty="0">
                <a:solidFill>
                  <a:schemeClr val="accent2"/>
                </a:solidFill>
                <a:effectLst/>
              </a:rPr>
              <a:t>www.airbag-symposium.eu/YoungTalents</a:t>
            </a:r>
          </a:p>
        </p:txBody>
      </p:sp>
      <p:pic>
        <p:nvPicPr>
          <p:cNvPr id="17" name="Grafik 16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14C8068D-D753-C374-0C6B-A69A516A9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803617"/>
            <a:ext cx="1011665" cy="1011665"/>
          </a:xfrm>
          <a:prstGeom prst="rect">
            <a:avLst/>
          </a:prstGeom>
        </p:spPr>
      </p:pic>
      <p:pic>
        <p:nvPicPr>
          <p:cNvPr id="4" name="Grafik 3" descr="Ein Bild, das Screenshot, Grafiken, Grafikdesign, Grün enthält.&#10;&#10;Automatisch generierte Beschreibung">
            <a:extLst>
              <a:ext uri="{FF2B5EF4-FFF2-40B4-BE49-F238E27FC236}">
                <a16:creationId xmlns:a16="http://schemas.microsoft.com/office/drawing/2014/main" id="{29968800-75C7-20ED-707E-C3F833DFB9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4837" y="6199632"/>
            <a:ext cx="1103327" cy="29260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83D27D1-2B7C-9435-D7B2-758B94EFFC41}"/>
              </a:ext>
            </a:extLst>
          </p:cNvPr>
          <p:cNvSpPr txBox="1"/>
          <p:nvPr/>
        </p:nvSpPr>
        <p:spPr>
          <a:xfrm>
            <a:off x="3536382" y="5807558"/>
            <a:ext cx="1201783" cy="228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60"/>
              </a:lnSpc>
              <a:buClr>
                <a:schemeClr val="accent1"/>
              </a:buClr>
            </a:pPr>
            <a:r>
              <a:rPr lang="de-DE" sz="1050" b="1" dirty="0" err="1"/>
              <a:t>Organized</a:t>
            </a:r>
            <a:r>
              <a:rPr lang="de-DE" sz="1050" b="1" dirty="0"/>
              <a:t> </a:t>
            </a:r>
            <a:r>
              <a:rPr lang="de-DE" sz="1050" b="1" dirty="0" err="1"/>
              <a:t>by</a:t>
            </a:r>
            <a:endParaRPr lang="de-DE" sz="1050" b="1" dirty="0"/>
          </a:p>
        </p:txBody>
      </p:sp>
    </p:spTree>
    <p:extLst>
      <p:ext uri="{BB962C8B-B14F-4D97-AF65-F5344CB8AC3E}">
        <p14:creationId xmlns:p14="http://schemas.microsoft.com/office/powerpoint/2010/main" val="25698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17" descr="Ein Bild, das Rad, Landfahrzeug, Reifen, Transport enthält.&#10;&#10;Automatisch generierte Beschreibung">
            <a:extLst>
              <a:ext uri="{FF2B5EF4-FFF2-40B4-BE49-F238E27FC236}">
                <a16:creationId xmlns:a16="http://schemas.microsoft.com/office/drawing/2014/main" id="{1E273D67-8C47-445C-5157-BE432CCD3C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7387" t="19874" b="28033"/>
          <a:stretch/>
        </p:blipFill>
        <p:spPr>
          <a:xfrm>
            <a:off x="0" y="0"/>
            <a:ext cx="12192000" cy="4572000"/>
          </a:xfr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E52DB82-4919-B18F-5EFC-E0E8C58DE611}"/>
              </a:ext>
            </a:extLst>
          </p:cNvPr>
          <p:cNvSpPr>
            <a:spLocks/>
          </p:cNvSpPr>
          <p:nvPr/>
        </p:nvSpPr>
        <p:spPr bwMode="gray">
          <a:xfrm>
            <a:off x="4939141" y="4826477"/>
            <a:ext cx="7252859" cy="168889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FDB91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360000" rIns="360000" bIns="360000" rtlCol="0" anchor="ctr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b="1" dirty="0"/>
              <a:t>What we are asking from you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400" dirty="0"/>
              <a:t>Please take your time to tell us about yourself, your motivation and why you are the right candidate for one of the limited slots in our International Young Talent Program.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400" dirty="0"/>
              <a:t>Please upload you </a:t>
            </a:r>
            <a:r>
              <a:rPr lang="en-US" sz="1400" b="1" dirty="0"/>
              <a:t>curriculum vitae</a:t>
            </a:r>
            <a:r>
              <a:rPr lang="en-US" sz="1400" dirty="0"/>
              <a:t> and your </a:t>
            </a:r>
            <a:r>
              <a:rPr lang="en-US" sz="1400" b="1" dirty="0"/>
              <a:t>letter of motivation </a:t>
            </a:r>
            <a:r>
              <a:rPr lang="en-US" sz="1400" dirty="0"/>
              <a:t>by the </a:t>
            </a:r>
            <a:r>
              <a:rPr lang="en-US" sz="1400" b="1" dirty="0"/>
              <a:t>30th of June 2024 online: www.airbag-symposium.eu</a:t>
            </a:r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386BF06-4FE5-4ECB-9E48-683B65D8E9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3479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386BF06-4FE5-4ECB-9E48-683B65D8E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6">
            <a:extLst>
              <a:ext uri="{FF2B5EF4-FFF2-40B4-BE49-F238E27FC236}">
                <a16:creationId xmlns:a16="http://schemas.microsoft.com/office/drawing/2014/main" id="{3C19C391-74FC-91DA-3EED-0C19888BE1E7}"/>
              </a:ext>
            </a:extLst>
          </p:cNvPr>
          <p:cNvSpPr txBox="1">
            <a:spLocks/>
          </p:cNvSpPr>
          <p:nvPr/>
        </p:nvSpPr>
        <p:spPr bwMode="gray">
          <a:xfrm>
            <a:off x="4939141" y="1124890"/>
            <a:ext cx="7252859" cy="3605683"/>
          </a:xfrm>
          <a:prstGeom prst="rect">
            <a:avLst/>
          </a:prstGeom>
          <a:gradFill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</a:gradFill>
        </p:spPr>
        <p:txBody>
          <a:bodyPr lIns="288000" tIns="252000" rIns="360000" bIns="252000" numCol="1" spcCol="360000">
            <a:no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0" kern="1200">
                <a:solidFill>
                  <a:schemeClr val="bg1"/>
                </a:solidFill>
                <a:latin typeface="Frutiger LT Com 75 Black" panose="020B0A030405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dirty="0">
                <a:latin typeface="+mj-lt"/>
              </a:rPr>
              <a:t>Upon invitation we will offer:</a:t>
            </a:r>
          </a:p>
          <a:p>
            <a:pPr marL="136525" lvl="6" indent="-13652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Free admission </a:t>
            </a:r>
            <a:r>
              <a:rPr lang="en-US" dirty="0"/>
              <a:t>to the 16th International Symposium on Integral Car Safety Systems and the accompanying exhibition, including an </a:t>
            </a:r>
            <a:r>
              <a:rPr lang="en-US" b="1" dirty="0"/>
              <a:t>exclusive guided tour of </a:t>
            </a:r>
            <a:r>
              <a:rPr lang="en-US" dirty="0"/>
              <a:t>exhibition to meet, network and exchange information with </a:t>
            </a:r>
            <a:r>
              <a:rPr lang="en-US" b="1" dirty="0"/>
              <a:t>the key players</a:t>
            </a:r>
            <a:r>
              <a:rPr lang="en-US" dirty="0"/>
              <a:t> within the passive safety business.</a:t>
            </a:r>
          </a:p>
          <a:p>
            <a:pPr marL="136525" lvl="6" indent="-136525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opportunity to </a:t>
            </a:r>
            <a:r>
              <a:rPr lang="en-US" b="1" dirty="0"/>
              <a:t>meet with HR departments of leading companies </a:t>
            </a:r>
            <a:r>
              <a:rPr lang="en-US" dirty="0"/>
              <a:t>from global markets to discuss internship, thesis and job opportunities.</a:t>
            </a:r>
          </a:p>
          <a:p>
            <a:pPr marL="0" lvl="6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dirty="0">
                <a:latin typeface="+mj-lt"/>
              </a:rPr>
              <a:t>Who is the target group?</a:t>
            </a:r>
          </a:p>
          <a:p>
            <a:pPr marL="122238" lvl="6" indent="-122238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Students and young professionals</a:t>
            </a:r>
            <a:r>
              <a:rPr lang="en-US" dirty="0"/>
              <a:t> interested in joining the R&amp;D community for passive safety systems, to exchange information with leading experts on a professional level, and to take their career a step further by exploring internship, thesis and job opportunities within this exciting and rapidly growing field.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78F8EE-F43A-7FE3-7F1B-0F1040DDCC7A}"/>
              </a:ext>
            </a:extLst>
          </p:cNvPr>
          <p:cNvSpPr/>
          <p:nvPr/>
        </p:nvSpPr>
        <p:spPr>
          <a:xfrm>
            <a:off x="485775" y="485773"/>
            <a:ext cx="2520000" cy="9170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B87E83-2CB7-1234-E320-08F31427BF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406"/>
          <a:stretch/>
        </p:blipFill>
        <p:spPr>
          <a:xfrm>
            <a:off x="832129" y="575396"/>
            <a:ext cx="1674851" cy="75299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CCC259A-22D7-E139-9CBA-25AD6373263E}"/>
              </a:ext>
            </a:extLst>
          </p:cNvPr>
          <p:cNvSpPr/>
          <p:nvPr/>
        </p:nvSpPr>
        <p:spPr>
          <a:xfrm>
            <a:off x="485775" y="1477145"/>
            <a:ext cx="2520000" cy="41140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indent="0" fontAlgn="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  <a:t>16</a:t>
            </a:r>
            <a:r>
              <a:rPr lang="en-US" sz="800" b="0" i="0" u="none" strike="noStrike" baseline="30000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  <a:t>th</a:t>
            </a: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  <a:t> International Symposium on Integral </a:t>
            </a:r>
            <a:br>
              <a:rPr lang="en-US" sz="800" b="0" i="0" u="none" strike="noStrike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</a:b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Frutiger LT Com 65 Bold" panose="020B0803030504020204" pitchFamily="34" charset="0"/>
              </a:rPr>
              <a:t>Car Safety Systems – </a:t>
            </a:r>
            <a:r>
              <a:rPr lang="en-US" sz="800" dirty="0">
                <a:solidFill>
                  <a:schemeClr val="tx1"/>
                </a:solidFill>
                <a:latin typeface="Frutiger LT Com 65 Bold" panose="020B0803030504020204" pitchFamily="34" charset="0"/>
              </a:rPr>
              <a:t>November 25-27, 2024</a:t>
            </a:r>
            <a:endParaRPr lang="de-DE" sz="800" dirty="0">
              <a:solidFill>
                <a:schemeClr val="tx1"/>
              </a:solidFill>
              <a:latin typeface="Frutiger LT Com 65 Bold" panose="020B0803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129D71F-2E75-6DD0-3FE5-4C5A0258636B}"/>
              </a:ext>
            </a:extLst>
          </p:cNvPr>
          <p:cNvSpPr txBox="1"/>
          <p:nvPr/>
        </p:nvSpPr>
        <p:spPr>
          <a:xfrm>
            <a:off x="485775" y="5908828"/>
            <a:ext cx="4428369" cy="6740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1050" b="1" i="0" u="none" strike="noStrike" dirty="0">
                <a:solidFill>
                  <a:schemeClr val="accent2"/>
                </a:solidFill>
                <a:effectLst/>
              </a:rPr>
              <a:t>#airbagsymposium </a:t>
            </a:r>
          </a:p>
          <a:p>
            <a:pPr fontAlgn="t">
              <a:lnSpc>
                <a:spcPct val="120000"/>
              </a:lnSpc>
            </a:pPr>
            <a:r>
              <a:rPr lang="en-US" sz="1050" b="1" i="0" u="none" strike="noStrike" dirty="0">
                <a:solidFill>
                  <a:schemeClr val="accent2"/>
                </a:solidFill>
                <a:effectLst/>
              </a:rPr>
              <a:t>#Airbag2024</a:t>
            </a:r>
          </a:p>
          <a:p>
            <a:pPr fontAlgn="t">
              <a:lnSpc>
                <a:spcPct val="120000"/>
              </a:lnSpc>
            </a:pPr>
            <a:r>
              <a:rPr lang="en-US" sz="1050" b="1" i="0" u="none" strike="noStrike" dirty="0">
                <a:solidFill>
                  <a:schemeClr val="accent2"/>
                </a:solidFill>
                <a:effectLst/>
              </a:rPr>
              <a:t>www.airbag-symposium.eu/YoungTalents</a:t>
            </a:r>
          </a:p>
        </p:txBody>
      </p:sp>
      <p:pic>
        <p:nvPicPr>
          <p:cNvPr id="13" name="Grafik 12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3B7DADAD-33F0-716B-0251-08D603D190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803617"/>
            <a:ext cx="1011665" cy="1011665"/>
          </a:xfrm>
          <a:prstGeom prst="rect">
            <a:avLst/>
          </a:prstGeom>
        </p:spPr>
      </p:pic>
      <p:pic>
        <p:nvPicPr>
          <p:cNvPr id="2" name="Grafik 1" descr="Ein Bild, das Screenshot, Grafiken, Grafikdesign, Grün enthält.&#10;&#10;Automatisch generierte Beschreibung">
            <a:extLst>
              <a:ext uri="{FF2B5EF4-FFF2-40B4-BE49-F238E27FC236}">
                <a16:creationId xmlns:a16="http://schemas.microsoft.com/office/drawing/2014/main" id="{19D77821-3DDB-64C6-3B71-58D18FADA3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4837" y="6199632"/>
            <a:ext cx="1103327" cy="2926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F3224DE-9E42-83C4-7388-AD792E95717A}"/>
              </a:ext>
            </a:extLst>
          </p:cNvPr>
          <p:cNvSpPr txBox="1"/>
          <p:nvPr/>
        </p:nvSpPr>
        <p:spPr>
          <a:xfrm>
            <a:off x="3536382" y="5807558"/>
            <a:ext cx="1201783" cy="228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60"/>
              </a:lnSpc>
              <a:buClr>
                <a:schemeClr val="accent1"/>
              </a:buClr>
            </a:pPr>
            <a:r>
              <a:rPr lang="de-DE" sz="1050" b="1" dirty="0" err="1"/>
              <a:t>Organized</a:t>
            </a:r>
            <a:r>
              <a:rPr lang="de-DE" sz="1050" b="1" dirty="0"/>
              <a:t> </a:t>
            </a:r>
            <a:r>
              <a:rPr lang="de-DE" sz="1050" b="1" dirty="0" err="1"/>
              <a:t>by</a:t>
            </a:r>
            <a:endParaRPr lang="de-DE" sz="1050" b="1" dirty="0"/>
          </a:p>
        </p:txBody>
      </p:sp>
    </p:spTree>
    <p:extLst>
      <p:ext uri="{BB962C8B-B14F-4D97-AF65-F5344CB8AC3E}">
        <p14:creationId xmlns:p14="http://schemas.microsoft.com/office/powerpoint/2010/main" val="636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1" id="{F5D16B5D-DC0C-4EAA-9F04-6CACBA890620}" vid="{B6AA69DB-CD6B-4D89-9F89-186647529346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C575F93035DC49ACEC4BA479D5C345" ma:contentTypeVersion="2" ma:contentTypeDescription="Ein neues Dokument erstellen." ma:contentTypeScope="" ma:versionID="63167d1e6771e8286c1d51159174c9d2">
  <xsd:schema xmlns:xsd="http://www.w3.org/2001/XMLSchema" xmlns:xs="http://www.w3.org/2001/XMLSchema" xmlns:p="http://schemas.microsoft.com/office/2006/metadata/properties" xmlns:ns2="e85430e1-2a02-464d-9ea0-16ae76420866" targetNamespace="http://schemas.microsoft.com/office/2006/metadata/properties" ma:root="true" ma:fieldsID="58f9840347ac7edb2cf60246186c2118" ns2:_="">
    <xsd:import namespace="e85430e1-2a02-464d-9ea0-16ae764208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430e1-2a02-464d-9ea0-16ae76420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EE7905-1AE4-483A-8087-5A84576BC5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825797-FA91-4627-AB7A-38637E8A9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430e1-2a02-464d-9ea0-16ae76420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2C50B6-1067-417A-81FE-D1A41986C17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85430e1-2a02-464d-9ea0-16ae76420866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ICT 16zu9 LANG</Template>
  <TotalTime>0</TotalTime>
  <Words>327</Words>
  <Application>Microsoft Office PowerPoint</Application>
  <PresentationFormat>Breitbild</PresentationFormat>
  <Paragraphs>28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Frutiger LT Com 75 Black</vt:lpstr>
      <vt:lpstr>Wingdings</vt:lpstr>
      <vt:lpstr>Frutiger LT Com 55 Roman</vt:lpstr>
      <vt:lpstr>Frutiger LT Com 45 Light</vt:lpstr>
      <vt:lpstr>Frutiger LT Com 65 Bold</vt:lpstr>
      <vt:lpstr>Arial</vt:lpstr>
      <vt:lpstr>Fraunhofer_Master_16-9</vt:lpstr>
      <vt:lpstr>think-cell Folie</vt:lpstr>
      <vt:lpstr>PowerPoint-Präsentation</vt:lpstr>
      <vt:lpstr>PowerPoint-Präsentation</vt:lpstr>
    </vt:vector>
  </TitlesOfParts>
  <Company>Fraunhofer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Linder, Alexandra</dc:creator>
  <cp:lastModifiedBy>Linder, Alexandra</cp:lastModifiedBy>
  <cp:revision>18</cp:revision>
  <dcterms:created xsi:type="dcterms:W3CDTF">2023-10-31T14:47:07Z</dcterms:created>
  <dcterms:modified xsi:type="dcterms:W3CDTF">2024-03-11T13:35:27Z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0x01010072C575F93035DC49ACEC4BA479D5C345</vt:lpwstr>
  </property>
</Properties>
</file>